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1950"/>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gif>
</file>

<file path=ppt/media/image10.png>
</file>

<file path=ppt/media/image11.tiff>
</file>

<file path=ppt/media/image12.tif>
</file>

<file path=ppt/media/image13.jpg>
</file>

<file path=ppt/media/image14.ti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8/5/2019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8/5/2019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tiff"/><Relationship Id="rId2" Type="http://schemas.openxmlformats.org/officeDocument/2006/relationships/image" Target="../media/image1.gif"/><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endParaRPr lang="en-US" sz="9600" b="1" dirty="0">
              <a:solidFill>
                <a:srgbClr val="007CBA"/>
              </a:solidFill>
              <a:latin typeface="Helvetica" panose="020B0604020202020204" pitchFamily="34" charset="0"/>
              <a:ea typeface="Times New Roman"/>
              <a:cs typeface="Helvetica" panose="020B0604020202020204" pitchFamily="34" charset="0"/>
            </a:endParaRPr>
          </a:p>
          <a:p>
            <a:pPr algn="ctr" defTabSz="1219090" fontAlgn="base">
              <a:spcBef>
                <a:spcPts val="1200"/>
              </a:spcBef>
              <a:spcAft>
                <a:spcPts val="600"/>
              </a:spcAft>
            </a:pPr>
            <a:r>
              <a:rPr lang="en-US" sz="6000" b="1" dirty="0" smtClean="0">
                <a:latin typeface="Helvetica" panose="020B0604020202020204" pitchFamily="34" charset="0"/>
                <a:cs typeface="Helvetica" panose="020B0604020202020204" pitchFamily="34" charset="0"/>
              </a:rPr>
              <a:t>Samuel Lam</a:t>
            </a:r>
            <a:r>
              <a:rPr lang="en-US" sz="6000" b="1" baseline="30000" dirty="0" smtClean="0">
                <a:latin typeface="Helvetica" panose="020B0604020202020204" pitchFamily="34" charset="0"/>
                <a:cs typeface="Helvetica" panose="020B0604020202020204" pitchFamily="34" charset="0"/>
              </a:rPr>
              <a:t>1</a:t>
            </a:r>
            <a:r>
              <a:rPr lang="en-US" sz="6000" b="1" dirty="0" smtClean="0">
                <a:latin typeface="Helvetica" panose="020B0604020202020204" pitchFamily="34" charset="0"/>
                <a:cs typeface="Helvetica" panose="020B0604020202020204" pitchFamily="34" charset="0"/>
              </a:rPr>
              <a:t>, Qi Gong</a:t>
            </a:r>
            <a:r>
              <a:rPr lang="en-US" sz="6000" b="1" baseline="30000" dirty="0" smtClean="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a:t>
            </a:r>
            <a:r>
              <a:rPr lang="en-US" sz="6000" b="1" dirty="0" smtClean="0">
                <a:latin typeface="Helvetica" panose="020B0604020202020204" pitchFamily="34" charset="0"/>
                <a:cs typeface="Helvetica" panose="020B0604020202020204" pitchFamily="34" charset="0"/>
              </a:rPr>
              <a:t>Cheng</a:t>
            </a:r>
            <a:r>
              <a:rPr lang="en-US" sz="6000" b="1" baseline="30000" dirty="0">
                <a:latin typeface="Helvetica" panose="020B0604020202020204" pitchFamily="34" charset="0"/>
                <a:cs typeface="Helvetica" panose="020B0604020202020204" pitchFamily="34" charset="0"/>
              </a:rPr>
              <a:t>2</a:t>
            </a:r>
            <a:r>
              <a:rPr lang="en-US" sz="6000" b="1" baseline="30000" dirty="0" smtClean="0">
                <a:latin typeface="Helvetica" panose="020B0604020202020204" pitchFamily="34" charset="0"/>
                <a:cs typeface="Helvetica" panose="020B0604020202020204" pitchFamily="34" charset="0"/>
              </a:rPr>
              <a:t>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4000" baseline="30000" dirty="0" smtClean="0">
                <a:latin typeface="Helvetica" panose="020B0604020202020204" pitchFamily="34" charset="0"/>
                <a:cs typeface="Helvetica" panose="020B0604020202020204" pitchFamily="34" charset="0"/>
              </a:rPr>
              <a:t>1</a:t>
            </a:r>
            <a:r>
              <a:rPr lang="en-US" sz="4000" i="1" dirty="0" smtClean="0">
                <a:latin typeface="Helvetica" panose="020B0604020202020204" pitchFamily="34" charset="0"/>
                <a:cs typeface="Helvetica" panose="020B0604020202020204" pitchFamily="34" charset="0"/>
              </a:rPr>
              <a:t>Department of Computer Science,</a:t>
            </a:r>
            <a:r>
              <a:rPr lang="en-US" sz="4000" i="1" dirty="0" smtClean="0">
                <a:latin typeface="Helvetica" panose="020B0604020202020204" pitchFamily="34" charset="0"/>
                <a:cs typeface="Helvetica" panose="020B0604020202020204" pitchFamily="34" charset="0"/>
              </a:rPr>
              <a:t> </a:t>
            </a:r>
            <a:r>
              <a:rPr lang="en-US" sz="4000" i="1" dirty="0" smtClean="0">
                <a:latin typeface="Helvetica" panose="020B0604020202020204" pitchFamily="34" charset="0"/>
                <a:cs typeface="Helvetica" panose="020B0604020202020204" pitchFamily="34" charset="0"/>
              </a:rPr>
              <a:t>University of Maryland, College Park; </a:t>
            </a:r>
            <a:r>
              <a:rPr lang="en-US" sz="4000" b="1" baseline="30000" dirty="0" smtClean="0">
                <a:latin typeface="Helvetica" panose="020B0604020202020204" pitchFamily="34" charset="0"/>
                <a:cs typeface="Helvetica" panose="020B0604020202020204" pitchFamily="34" charset="0"/>
              </a:rPr>
              <a:t>2</a:t>
            </a:r>
            <a:r>
              <a:rPr lang="en-US" sz="4000" i="1" dirty="0" smtClean="0">
                <a:latin typeface="Helvetica" panose="020B0604020202020204" pitchFamily="34" charset="0"/>
                <a:cs typeface="Helvetica" panose="020B0604020202020204" pitchFamily="34" charset="0"/>
              </a:rPr>
              <a:t>CDRH/OSEL/DIDSR</a:t>
            </a:r>
            <a:endParaRPr lang="en-US" sz="4000" i="1" dirty="0">
              <a:latin typeface="Helvetica" panose="020B0604020202020204" pitchFamily="34" charset="0"/>
              <a:cs typeface="Helvetica" panose="020B0604020202020204" pitchFamily="34" charset="0"/>
            </a:endParaRP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576000" y="30907040"/>
            <a:ext cx="11887200"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Helvetica" panose="020B0604020202020204" pitchFamily="34" charset="0"/>
                <a:cs typeface="Helvetica" panose="020B0604020202020204" pitchFamily="34" charset="0"/>
              </a:rPr>
              <a:t>This study was supported by </a:t>
            </a:r>
            <a:r>
              <a:rPr lang="en-US" sz="4000" b="0" dirty="0" smtClean="0">
                <a:latin typeface="Helvetica" panose="020B0604020202020204" pitchFamily="34" charset="0"/>
                <a:cs typeface="Helvetica" panose="020B0604020202020204" pitchFamily="34" charset="0"/>
              </a:rPr>
              <a:t>ORISE</a:t>
            </a:r>
            <a:r>
              <a:rPr lang="en-US" sz="4000" b="0" dirty="0">
                <a:latin typeface="Helvetica" panose="020B0604020202020204" pitchFamily="34" charset="0"/>
                <a:cs typeface="Helvetica"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Helvetica" panose="020B0604020202020204" pitchFamily="34" charset="0"/>
                <a:cs typeface="Helvetica" panose="020B0604020202020204" pitchFamily="34" charset="0"/>
              </a:rPr>
              <a:t>. We are grateful to Jonathan Boswell for helping in setting up this study.</a:t>
            </a:r>
            <a:endParaRPr lang="en-US" sz="4000" b="0" dirty="0">
              <a:latin typeface="Helvetica" panose="020B0604020202020204" pitchFamily="34" charset="0"/>
              <a:cs typeface="Helvetica" panose="020B0604020202020204" pitchFamily="34" charset="0"/>
            </a:endParaRPr>
          </a:p>
        </p:txBody>
      </p:sp>
      <p:sp>
        <p:nvSpPr>
          <p:cNvPr id="50" name="Text Box 34"/>
          <p:cNvSpPr txBox="1">
            <a:spLocks noChangeArrowheads="1"/>
          </p:cNvSpPr>
          <p:nvPr/>
        </p:nvSpPr>
        <p:spPr bwMode="auto">
          <a:xfrm>
            <a:off x="36576000" y="2972314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ACKNOWLEDGEMENTS</a:t>
            </a:r>
            <a:endParaRPr lang="en-US" sz="4000" dirty="0">
              <a:effectLst/>
              <a:latin typeface="Helvetica" panose="020B0604020202020204" pitchFamily="34" charset="0"/>
              <a:cs typeface="Helvetica" panose="020B0604020202020204" pitchFamily="34" charset="0"/>
            </a:endParaRPr>
          </a:p>
        </p:txBody>
      </p:sp>
      <p:sp>
        <p:nvSpPr>
          <p:cNvPr id="51" name="Rectangle 50"/>
          <p:cNvSpPr/>
          <p:nvPr/>
        </p:nvSpPr>
        <p:spPr>
          <a:xfrm>
            <a:off x="36576000" y="3069163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196596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METHODOLOGY</a:t>
            </a:r>
            <a:endParaRPr lang="en-US" sz="4000" dirty="0">
              <a:effectLst/>
              <a:latin typeface="Helvetica" panose="020B0604020202020204" pitchFamily="34" charset="0"/>
              <a:cs typeface="Helvetica" panose="020B0604020202020204" pitchFamily="34" charset="0"/>
            </a:endParaRPr>
          </a:p>
        </p:txBody>
      </p:sp>
      <p:sp>
        <p:nvSpPr>
          <p:cNvPr id="114" name="Rectangle 113"/>
          <p:cNvSpPr/>
          <p:nvPr/>
        </p:nvSpPr>
        <p:spPr>
          <a:xfrm>
            <a:off x="914399" y="205740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43" name="TextBox 42"/>
          <p:cNvSpPr txBox="1"/>
          <p:nvPr/>
        </p:nvSpPr>
        <p:spPr>
          <a:xfrm>
            <a:off x="36576000" y="20729980"/>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Helvetica" panose="020B0604020202020204" pitchFamily="34" charset="0"/>
                <a:cs typeface="Helvetica" panose="020B0604020202020204" pitchFamily="34" charset="0"/>
              </a:rPr>
              <a:t>NDP.view2 and Sedeen generated similar but not identical </a:t>
            </a:r>
            <a:r>
              <a:rPr lang="en-US" sz="4000" b="0" dirty="0" smtClean="0">
                <a:latin typeface="Helvetica" panose="020B0604020202020204" pitchFamily="34" charset="0"/>
                <a:cs typeface="Helvetica" panose="020B0604020202020204" pitchFamily="34" charset="0"/>
              </a:rPr>
              <a:t>images (mean </a:t>
            </a:r>
            <a:r>
              <a:rPr lang="en-US" sz="4000" dirty="0" smtClean="0">
                <a:latin typeface="Helvetica" panose="020B0604020202020204" pitchFamily="34" charset="0"/>
                <a:cs typeface="Helvetica" panose="020B0604020202020204" pitchFamily="34" charset="0"/>
              </a:rPr>
              <a:t>∆</a:t>
            </a:r>
            <a:r>
              <a:rPr lang="en-US" sz="4000" b="0" dirty="0" smtClean="0">
                <a:latin typeface="Helvetica" panose="020B0604020202020204" pitchFamily="34" charset="0"/>
                <a:cs typeface="Helvetica" panose="020B0604020202020204" pitchFamily="34" charset="0"/>
              </a:rPr>
              <a:t>E = 1.30)</a:t>
            </a:r>
            <a:endParaRPr lang="en-US" sz="4000" b="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r>
              <a:rPr lang="en-US" sz="4000" b="0" dirty="0" smtClean="0">
                <a:latin typeface="Helvetica" panose="020B0604020202020204" pitchFamily="34" charset="0"/>
                <a:cs typeface="Helvetica" panose="020B0604020202020204" pitchFamily="34" charset="0"/>
              </a:rPr>
              <a:t>ASAP and QuPath generated similar images </a:t>
            </a:r>
          </a:p>
          <a:p>
            <a:pPr marL="571500" indent="-571500" algn="just">
              <a:buFont typeface="Arial" panose="020B0604020202020204" pitchFamily="34" charset="0"/>
              <a:buChar char="•"/>
            </a:pPr>
            <a:r>
              <a:rPr lang="en-US" sz="4000" b="0" dirty="0" smtClean="0">
                <a:latin typeface="Helvetica" panose="020B0604020202020204" pitchFamily="34" charset="0"/>
                <a:cs typeface="Helvetica" panose="020B0604020202020204" pitchFamily="34" charset="0"/>
              </a:rPr>
              <a:t>Large </a:t>
            </a:r>
            <a:r>
              <a:rPr lang="en-US" sz="4000" b="0" dirty="0">
                <a:latin typeface="Helvetica" panose="020B0604020202020204" pitchFamily="34" charset="0"/>
                <a:cs typeface="Helvetica" panose="020B0604020202020204" pitchFamily="34" charset="0"/>
              </a:rPr>
              <a:t>color differences between the two groups</a:t>
            </a:r>
          </a:p>
          <a:p>
            <a:pPr marL="571500" indent="-571500" algn="just">
              <a:buFont typeface="Arial" panose="020B0604020202020204" pitchFamily="34" charset="0"/>
              <a:buChar char="•"/>
            </a:pPr>
            <a:r>
              <a:rPr lang="en-US" sz="4000" b="0" dirty="0">
                <a:latin typeface="Helvetica" panose="020B0604020202020204" pitchFamily="34" charset="0"/>
                <a:cs typeface="Helvetica" panose="020B0604020202020204" pitchFamily="34" charset="0"/>
              </a:rPr>
              <a:t>Use of color profile is questionable</a:t>
            </a:r>
          </a:p>
          <a:p>
            <a:pPr marL="571500" indent="-571500" algn="just">
              <a:buFont typeface="Arial" panose="020B0604020202020204" pitchFamily="34" charset="0"/>
              <a:buChar char="•"/>
            </a:pPr>
            <a:r>
              <a:rPr lang="en-US" sz="4000" b="0" dirty="0">
                <a:latin typeface="Helvetica" panose="020B0604020202020204" pitchFamily="34" charset="0"/>
                <a:cs typeface="Helvetica" panose="020B0604020202020204"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Helvetica" panose="020B0604020202020204" pitchFamily="34" charset="0"/>
                <a:cs typeface="Helvetica" panose="020B0604020202020204" pitchFamily="34" charset="0"/>
              </a:rPr>
              <a:t>Blank/void areas remain very similar between viewers.</a:t>
            </a:r>
            <a:endParaRPr lang="en-US" sz="3600" b="0" dirty="0">
              <a:latin typeface="Helvetica" panose="020B0604020202020204" pitchFamily="34" charset="0"/>
              <a:cs typeface="Helvetica" panose="020B0604020202020204" pitchFamily="34" charset="0"/>
            </a:endParaRPr>
          </a:p>
        </p:txBody>
      </p:sp>
      <p:sp>
        <p:nvSpPr>
          <p:cNvPr id="44" name="Text Box 34"/>
          <p:cNvSpPr txBox="1">
            <a:spLocks noChangeArrowheads="1"/>
          </p:cNvSpPr>
          <p:nvPr/>
        </p:nvSpPr>
        <p:spPr bwMode="auto">
          <a:xfrm>
            <a:off x="365760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FINDINGS</a:t>
            </a:r>
            <a:endParaRPr lang="en-US" sz="4000" dirty="0">
              <a:effectLst/>
              <a:latin typeface="Helvetica" panose="020B0604020202020204" pitchFamily="34" charset="0"/>
              <a:cs typeface="Helvetica" panose="020B0604020202020204" pitchFamily="34" charset="0"/>
            </a:endParaRPr>
          </a:p>
        </p:txBody>
      </p:sp>
      <p:sp>
        <p:nvSpPr>
          <p:cNvPr id="131" name="Rectangle 130"/>
          <p:cNvSpPr/>
          <p:nvPr/>
        </p:nvSpPr>
        <p:spPr>
          <a:xfrm>
            <a:off x="365760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0" y="169164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RESEARCH QUESTION</a:t>
            </a:r>
            <a:endParaRPr lang="en-US" sz="4000" dirty="0">
              <a:effectLst/>
              <a:latin typeface="Helvetica" panose="020B0604020202020204" pitchFamily="34" charset="0"/>
              <a:cs typeface="Helvetica" panose="020B0604020202020204" pitchFamily="34" charset="0"/>
            </a:endParaRPr>
          </a:p>
        </p:txBody>
      </p:sp>
      <p:sp>
        <p:nvSpPr>
          <p:cNvPr id="24" name="Rectangle 23"/>
          <p:cNvSpPr/>
          <p:nvPr/>
        </p:nvSpPr>
        <p:spPr>
          <a:xfrm>
            <a:off x="914400" y="178308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2" y="18013680"/>
            <a:ext cx="16916398"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Helvetica" panose="020B0604020202020204" pitchFamily="34" charset="0"/>
                <a:cs typeface="Helvetica" panose="020B0604020202020204" pitchFamily="34" charset="0"/>
              </a:rPr>
              <a:t>Do different WSI viewers generate identical images for the same WSI file?</a:t>
            </a:r>
            <a:endParaRPr lang="en-US" sz="4000" dirty="0">
              <a:latin typeface="Helvetica" panose="020B0604020202020204" pitchFamily="34" charset="0"/>
              <a:cs typeface="Helvetica" panose="020B0604020202020204" pitchFamily="34" charset="0"/>
            </a:endParaRPr>
          </a:p>
        </p:txBody>
      </p:sp>
      <p:sp>
        <p:nvSpPr>
          <p:cNvPr id="166" name="TextBox 111"/>
          <p:cNvSpPr txBox="1"/>
          <p:nvPr/>
        </p:nvSpPr>
        <p:spPr>
          <a:xfrm>
            <a:off x="914399" y="20729980"/>
            <a:ext cx="7498080" cy="13372304"/>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AutoHotKey Script:</a:t>
            </a: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Opens the same WSI file (input) in different viewers</a:t>
            </a:r>
            <a:endParaRPr lang="en-US" sz="4000" dirty="0">
              <a:latin typeface="Helvetica" panose="020B0604020202020204" pitchFamily="34" charset="0"/>
              <a:cs typeface="Helvetica" panose="020B0604020202020204" pitchFamily="34" charset="0"/>
            </a:endParaRP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Interacts with the viewers to adjust and match the frame of view</a:t>
            </a: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Captures </a:t>
            </a:r>
            <a:r>
              <a:rPr lang="en-US" sz="4000" dirty="0">
                <a:latin typeface="Helvetica" panose="020B0604020202020204" pitchFamily="34" charset="0"/>
                <a:cs typeface="Helvetica" panose="020B0604020202020204" pitchFamily="34" charset="0"/>
              </a:rPr>
              <a:t>the screenshot in </a:t>
            </a:r>
            <a:r>
              <a:rPr lang="en-US" sz="4000" dirty="0" smtClean="0">
                <a:latin typeface="Helvetica" panose="020B0604020202020204" pitchFamily="34" charset="0"/>
                <a:cs typeface="Helvetica" panose="020B0604020202020204" pitchFamily="34" charset="0"/>
              </a:rPr>
              <a:t>Windows (this captures color information in the digital domain and does not involve the display) [1]</a:t>
            </a:r>
          </a:p>
          <a:p>
            <a:pPr marL="571500" indent="-5715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MATLAB:</a:t>
            </a:r>
            <a:endParaRPr lang="en-US" sz="4000" dirty="0">
              <a:latin typeface="Helvetica" panose="020B0604020202020204" pitchFamily="34" charset="0"/>
              <a:cs typeface="Helvetica" panose="020B0604020202020204" pitchFamily="34" charset="0"/>
            </a:endParaRP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Registers screenshots and checks their accuracy</a:t>
            </a:r>
            <a:endParaRPr lang="en-US" sz="4000" dirty="0">
              <a:latin typeface="Helvetica" panose="020B0604020202020204" pitchFamily="34" charset="0"/>
              <a:cs typeface="Helvetica" panose="020B0604020202020204" pitchFamily="34" charset="0"/>
            </a:endParaRP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Calculates </a:t>
            </a:r>
            <a:r>
              <a:rPr lang="en-US" sz="4000" dirty="0">
                <a:latin typeface="Helvetica" panose="020B0604020202020204" pitchFamily="34" charset="0"/>
                <a:cs typeface="Helvetica" panose="020B0604020202020204" pitchFamily="34" charset="0"/>
              </a:rPr>
              <a:t>color difference </a:t>
            </a:r>
            <a:r>
              <a:rPr lang="en-US" sz="4000" dirty="0" smtClean="0">
                <a:latin typeface="Helvetica" panose="020B0604020202020204" pitchFamily="34" charset="0"/>
                <a:cs typeface="Helvetica" panose="020B0604020202020204" pitchFamily="34" charset="0"/>
              </a:rPr>
              <a:t>(∆E) </a:t>
            </a:r>
            <a:r>
              <a:rPr lang="en-US" sz="4000" dirty="0">
                <a:latin typeface="Helvetica" panose="020B0604020202020204" pitchFamily="34" charset="0"/>
                <a:cs typeface="Helvetica" panose="020B0604020202020204" pitchFamily="34" charset="0"/>
              </a:rPr>
              <a:t>for each pixel</a:t>
            </a: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Reports statistics (mean, standard deviation)</a:t>
            </a:r>
          </a:p>
          <a:p>
            <a:pPr marL="1135063" lvl="1" indent="-457200">
              <a:buFont typeface="Arial" panose="020B0604020202020204" pitchFamily="34" charset="0"/>
              <a:buChar char="•"/>
            </a:pPr>
            <a:r>
              <a:rPr lang="en-US" sz="4000" dirty="0" smtClean="0">
                <a:latin typeface="Helvetica" panose="020B0604020202020204" pitchFamily="34" charset="0"/>
                <a:cs typeface="Helvetica" panose="020B0604020202020204" pitchFamily="34" charset="0"/>
              </a:rPr>
              <a:t>Generates graphs for display</a:t>
            </a:r>
            <a:endParaRPr lang="en-US" sz="4000" dirty="0">
              <a:latin typeface="Helvetica" panose="020B0604020202020204" pitchFamily="34" charset="0"/>
              <a:cs typeface="Helvetica" panose="020B0604020202020204" pitchFamily="34" charset="0"/>
            </a:endParaRPr>
          </a:p>
        </p:txBody>
      </p:sp>
      <p:sp>
        <p:nvSpPr>
          <p:cNvPr id="38" name="Text Box 34"/>
          <p:cNvSpPr txBox="1">
            <a:spLocks noChangeArrowheads="1"/>
          </p:cNvSpPr>
          <p:nvPr/>
        </p:nvSpPr>
        <p:spPr bwMode="auto">
          <a:xfrm>
            <a:off x="18745200" y="10972800"/>
            <a:ext cx="16916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RESULTS</a:t>
            </a:r>
            <a:endParaRPr lang="en-US" sz="4400" dirty="0">
              <a:effectLst/>
              <a:latin typeface="Helvetica" panose="020B0604020202020204" pitchFamily="34" charset="0"/>
              <a:cs typeface="Helvetica" panose="020B0604020202020204" pitchFamily="34" charset="0"/>
            </a:endParaRPr>
          </a:p>
        </p:txBody>
      </p:sp>
      <p:sp>
        <p:nvSpPr>
          <p:cNvPr id="39" name="Rectangle 38"/>
          <p:cNvSpPr/>
          <p:nvPr/>
        </p:nvSpPr>
        <p:spPr>
          <a:xfrm>
            <a:off x="18745198"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576000" y="27587980"/>
            <a:ext cx="118872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a:latin typeface="Helvetica" panose="020B0604020202020204" pitchFamily="34" charset="0"/>
                <a:cs typeface="Helvetica" panose="020B0604020202020204" pitchFamily="34" charset="0"/>
              </a:rPr>
              <a:t>Sun, C., Cheng, W-C., </a:t>
            </a:r>
            <a:r>
              <a:rPr lang="en-US" sz="4000" b="0" i="1" dirty="0">
                <a:latin typeface="Helvetica" panose="020B0604020202020204" pitchFamily="34" charset="0"/>
                <a:cs typeface="Helvetica" panose="020B0604020202020204" pitchFamily="34" charset="0"/>
              </a:rPr>
              <a:t>How Much Can Bad Display Cost?</a:t>
            </a:r>
            <a:r>
              <a:rPr lang="en-US" sz="4000" b="0" dirty="0">
                <a:latin typeface="Helvetica" panose="020B0604020202020204" pitchFamily="34" charset="0"/>
                <a:cs typeface="Helvetica" panose="020B0604020202020204" pitchFamily="34" charset="0"/>
              </a:rPr>
              <a:t> FDA Summer Student Poster Day 2018.</a:t>
            </a:r>
          </a:p>
        </p:txBody>
      </p:sp>
      <p:sp>
        <p:nvSpPr>
          <p:cNvPr id="66" name="Text Box 34"/>
          <p:cNvSpPr txBox="1">
            <a:spLocks noChangeArrowheads="1"/>
          </p:cNvSpPr>
          <p:nvPr/>
        </p:nvSpPr>
        <p:spPr bwMode="auto">
          <a:xfrm>
            <a:off x="36576000" y="26517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REFERENCES</a:t>
            </a:r>
            <a:endParaRPr lang="en-US" sz="4000" dirty="0">
              <a:effectLst/>
              <a:latin typeface="Helvetica" panose="020B0604020202020204" pitchFamily="34" charset="0"/>
              <a:cs typeface="Helvetica" panose="020B0604020202020204" pitchFamily="34" charset="0"/>
            </a:endParaRPr>
          </a:p>
        </p:txBody>
      </p:sp>
      <p:sp>
        <p:nvSpPr>
          <p:cNvPr id="67" name="Rectangle 66"/>
          <p:cNvSpPr/>
          <p:nvPr/>
        </p:nvSpPr>
        <p:spPr>
          <a:xfrm>
            <a:off x="36576000" y="27405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3" name="Text Box 34"/>
          <p:cNvSpPr txBox="1">
            <a:spLocks noChangeArrowheads="1"/>
          </p:cNvSpPr>
          <p:nvPr/>
        </p:nvSpPr>
        <p:spPr bwMode="auto">
          <a:xfrm>
            <a:off x="914400" y="45720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REGULATORY RELEVANCE</a:t>
            </a:r>
            <a:endParaRPr lang="en-US" sz="4000" dirty="0">
              <a:effectLst/>
              <a:latin typeface="Helvetica" panose="020B0604020202020204" pitchFamily="34" charset="0"/>
              <a:cs typeface="Helvetica" panose="020B0604020202020204" pitchFamily="34" charset="0"/>
            </a:endParaRPr>
          </a:p>
        </p:txBody>
      </p:sp>
      <p:sp>
        <p:nvSpPr>
          <p:cNvPr id="54" name="Rectangle 53"/>
          <p:cNvSpPr/>
          <p:nvPr/>
        </p:nvSpPr>
        <p:spPr>
          <a:xfrm>
            <a:off x="914400" y="54864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8" name="TextBox 57"/>
          <p:cNvSpPr txBox="1"/>
          <p:nvPr/>
        </p:nvSpPr>
        <p:spPr>
          <a:xfrm>
            <a:off x="914400" y="5674350"/>
            <a:ext cx="16916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Helvetica" panose="020B0604020202020204" pitchFamily="34" charset="0"/>
                <a:cs typeface="Helvetica" panose="020B0604020202020204" pitchFamily="34" charset="0"/>
              </a:rPr>
              <a:t>Experiments showing that testing </a:t>
            </a:r>
            <a:r>
              <a:rPr lang="en-US" sz="4000" b="0" dirty="0">
                <a:latin typeface="Helvetica" panose="020B0604020202020204" pitchFamily="34" charset="0"/>
                <a:cs typeface="Helvetica" panose="020B0604020202020204" pitchFamily="34" charset="0"/>
              </a:rPr>
              <a:t>data </a:t>
            </a:r>
            <a:r>
              <a:rPr lang="en-US" sz="4000" b="0" dirty="0" smtClean="0">
                <a:latin typeface="Helvetica" panose="020B0604020202020204" pitchFamily="34" charset="0"/>
                <a:cs typeface="Helvetica" panose="020B0604020202020204" pitchFamily="34" charset="0"/>
              </a:rPr>
              <a:t>are required </a:t>
            </a:r>
            <a:r>
              <a:rPr lang="en-US" sz="4000" b="0" dirty="0">
                <a:latin typeface="Helvetica" panose="020B0604020202020204" pitchFamily="34" charset="0"/>
                <a:cs typeface="Helvetica" panose="020B0604020202020204" pitchFamily="34" charset="0"/>
              </a:rPr>
              <a:t>to demonstrate </a:t>
            </a:r>
            <a:r>
              <a:rPr lang="en-US" sz="4000" b="0" dirty="0" smtClean="0">
                <a:latin typeface="Helvetica" panose="020B0604020202020204" pitchFamily="34" charset="0"/>
                <a:cs typeface="Helvetica" panose="020B0604020202020204" pitchFamily="34" charset="0"/>
              </a:rPr>
              <a:t>image integrity for 3</a:t>
            </a:r>
            <a:r>
              <a:rPr lang="en-US" sz="4000" b="0" baseline="30000" dirty="0" smtClean="0">
                <a:latin typeface="Helvetica" panose="020B0604020202020204" pitchFamily="34" charset="0"/>
                <a:cs typeface="Helvetica" panose="020B0604020202020204" pitchFamily="34" charset="0"/>
              </a:rPr>
              <a:t>rd</a:t>
            </a:r>
            <a:r>
              <a:rPr lang="en-US" sz="4000" b="0" dirty="0" smtClean="0">
                <a:latin typeface="Helvetica" panose="020B0604020202020204" pitchFamily="34" charset="0"/>
                <a:cs typeface="Helvetica" panose="020B0604020202020204" pitchFamily="34" charset="0"/>
              </a:rPr>
              <a:t>-party WSI viewer software.</a:t>
            </a:r>
            <a:endParaRPr lang="en-US" sz="3600" b="0" dirty="0">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400" y="717678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ABSTRACT</a:t>
            </a:r>
            <a:endParaRPr lang="en-US" sz="44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400" y="809118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14402" y="8170151"/>
            <a:ext cx="16916398" cy="290790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Helvetica" panose="020B0604020202020204" pitchFamily="34" charset="0"/>
                <a:cs typeface="Helvetica" panose="020B0604020202020204" pitchFamily="34" charset="0"/>
              </a:rPr>
              <a:t>T</a:t>
            </a:r>
            <a:r>
              <a:rPr lang="en-US" sz="4000" dirty="0" smtClean="0">
                <a:latin typeface="Helvetica" panose="020B0604020202020204" pitchFamily="34" charset="0"/>
                <a:cs typeface="Helvetica" panose="020B0604020202020204" pitchFamily="34" charset="0"/>
              </a:rPr>
              <a:t>hree freely </a:t>
            </a:r>
            <a:r>
              <a:rPr lang="en-US" sz="4000" dirty="0">
                <a:latin typeface="Helvetica" panose="020B0604020202020204" pitchFamily="34" charset="0"/>
                <a:cs typeface="Helvetica" panose="020B0604020202020204" pitchFamily="34" charset="0"/>
              </a:rPr>
              <a:t>available </a:t>
            </a:r>
            <a:r>
              <a:rPr lang="en-US" sz="4000" dirty="0" smtClean="0">
                <a:latin typeface="Helvetica" panose="020B0604020202020204" pitchFamily="34" charset="0"/>
                <a:cs typeface="Helvetica" panose="020B0604020202020204" pitchFamily="34" charset="0"/>
              </a:rPr>
              <a:t>3</a:t>
            </a:r>
            <a:r>
              <a:rPr lang="en-US" sz="4000" baseline="30000" dirty="0" smtClean="0">
                <a:latin typeface="Helvetica" panose="020B0604020202020204" pitchFamily="34" charset="0"/>
                <a:cs typeface="Helvetica" panose="020B0604020202020204" pitchFamily="34" charset="0"/>
              </a:rPr>
              <a:t>rd</a:t>
            </a:r>
            <a:r>
              <a:rPr lang="en-US" sz="4000" dirty="0" smtClean="0">
                <a:latin typeface="Helvetica" panose="020B0604020202020204" pitchFamily="34" charset="0"/>
                <a:cs typeface="Helvetica" panose="020B0604020202020204" pitchFamily="34" charset="0"/>
              </a:rPr>
              <a:t>-party image </a:t>
            </a:r>
            <a:r>
              <a:rPr lang="en-US" sz="4000" dirty="0">
                <a:latin typeface="Helvetica" panose="020B0604020202020204" pitchFamily="34" charset="0"/>
                <a:cs typeface="Helvetica" panose="020B0604020202020204" pitchFamily="34" charset="0"/>
              </a:rPr>
              <a:t>viewers were </a:t>
            </a:r>
            <a:r>
              <a:rPr lang="en-US" sz="4000" dirty="0" smtClean="0">
                <a:latin typeface="Helvetica" panose="020B0604020202020204" pitchFamily="34" charset="0"/>
                <a:cs typeface="Helvetica" panose="020B0604020202020204" pitchFamily="34" charset="0"/>
              </a:rPr>
              <a:t>compared with the factory viewer. A software tool was developed to compare them on the pixel level. The </a:t>
            </a:r>
            <a:r>
              <a:rPr lang="en-US" sz="4000" dirty="0">
                <a:latin typeface="Helvetica" panose="020B0604020202020204" pitchFamily="34" charset="0"/>
                <a:cs typeface="Helvetica" panose="020B0604020202020204" pitchFamily="34" charset="0"/>
              </a:rPr>
              <a:t>results show that some of the viewers rendered the whole slide images </a:t>
            </a:r>
            <a:r>
              <a:rPr lang="en-US" sz="4000" dirty="0" smtClean="0">
                <a:latin typeface="Helvetica" panose="020B0604020202020204" pitchFamily="34" charset="0"/>
                <a:cs typeface="Helvetica" panose="020B0604020202020204" pitchFamily="34" charset="0"/>
              </a:rPr>
              <a:t>very differently </a:t>
            </a:r>
            <a:r>
              <a:rPr lang="en-US" sz="4000" dirty="0">
                <a:latin typeface="Helvetica" panose="020B0604020202020204" pitchFamily="34" charset="0"/>
                <a:cs typeface="Helvetica" panose="020B0604020202020204" pitchFamily="34" charset="0"/>
              </a:rPr>
              <a:t>compared with the factory </a:t>
            </a:r>
            <a:r>
              <a:rPr lang="en-US" sz="4000" dirty="0" smtClean="0">
                <a:latin typeface="Helvetica" panose="020B0604020202020204" pitchFamily="34" charset="0"/>
                <a:cs typeface="Helvetica" panose="020B0604020202020204" pitchFamily="34" charset="0"/>
              </a:rPr>
              <a:t>one.</a:t>
            </a:r>
            <a:endParaRPr lang="en-US" sz="36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400" y="109728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BACKGROUND</a:t>
            </a:r>
            <a:endParaRPr lang="en-US" sz="4400" dirty="0">
              <a:effectLst/>
              <a:latin typeface="Helvetica" panose="020B0604020202020204" pitchFamily="34" charset="0"/>
              <a:cs typeface="Helvetica" panose="020B0604020202020204" pitchFamily="34" charset="0"/>
            </a:endParaRPr>
          </a:p>
        </p:txBody>
      </p:sp>
      <p:sp>
        <p:nvSpPr>
          <p:cNvPr id="57" name="Rectangle 56"/>
          <p:cNvSpPr/>
          <p:nvPr/>
        </p:nvSpPr>
        <p:spPr>
          <a:xfrm>
            <a:off x="914400"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0" name="TextBox 54"/>
          <p:cNvSpPr txBox="1"/>
          <p:nvPr/>
        </p:nvSpPr>
        <p:spPr>
          <a:xfrm>
            <a:off x="914402" y="12002531"/>
            <a:ext cx="16916398"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Helvetica" panose="020B0604020202020204" pitchFamily="34" charset="0"/>
                <a:cs typeface="Helvetica" panose="020B0604020202020204" pitchFamily="34" charset="0"/>
              </a:rPr>
              <a:t>A WSI system used in digital pathology consists </a:t>
            </a:r>
            <a:r>
              <a:rPr lang="en-US" sz="4000" dirty="0" smtClean="0">
                <a:latin typeface="Helvetica" panose="020B0604020202020204" pitchFamily="34" charset="0"/>
                <a:cs typeface="Helvetica" panose="020B0604020202020204" pitchFamily="34" charset="0"/>
              </a:rPr>
              <a:t>of the scanner</a:t>
            </a:r>
            <a:r>
              <a:rPr lang="en-US" sz="4000" dirty="0">
                <a:latin typeface="Helvetica" panose="020B0604020202020204" pitchFamily="34" charset="0"/>
                <a:cs typeface="Helvetica" panose="020B0604020202020204" pitchFamily="34" charset="0"/>
              </a:rPr>
              <a:t>, image viewer, and </a:t>
            </a:r>
            <a:r>
              <a:rPr lang="en-US" sz="4000" dirty="0" smtClean="0">
                <a:latin typeface="Helvetica" panose="020B0604020202020204" pitchFamily="34" charset="0"/>
                <a:cs typeface="Helvetica" panose="020B0604020202020204" pitchFamily="34" charset="0"/>
              </a:rPr>
              <a:t>display components. Recently, some</a:t>
            </a:r>
            <a:r>
              <a:rPr lang="en-US" sz="4000" dirty="0">
                <a:latin typeface="Helvetica" panose="020B0604020202020204" pitchFamily="34" charset="0"/>
                <a:cs typeface="Helvetica" panose="020B0604020202020204" pitchFamily="34" charset="0"/>
              </a:rPr>
              <a:t> </a:t>
            </a:r>
            <a:r>
              <a:rPr lang="en-US" sz="4000" dirty="0" smtClean="0">
                <a:latin typeface="Helvetica" panose="020B0604020202020204" pitchFamily="34" charset="0"/>
                <a:cs typeface="Helvetica" panose="020B0604020202020204" pitchFamily="34" charset="0"/>
              </a:rPr>
              <a:t>independent</a:t>
            </a:r>
            <a:r>
              <a:rPr lang="en-US" sz="4000" dirty="0">
                <a:latin typeface="Helvetica" panose="020B0604020202020204" pitchFamily="34" charset="0"/>
                <a:cs typeface="Helvetica" panose="020B0604020202020204" pitchFamily="34" charset="0"/>
              </a:rPr>
              <a:t> image viewers were submitted by third-party companies to replace the </a:t>
            </a:r>
            <a:r>
              <a:rPr lang="en-US" sz="4000" dirty="0" smtClean="0">
                <a:latin typeface="Helvetica" panose="020B0604020202020204" pitchFamily="34" charset="0"/>
                <a:cs typeface="Helvetica" panose="020B0604020202020204" pitchFamily="34" charset="0"/>
              </a:rPr>
              <a:t>viewer </a:t>
            </a:r>
            <a:r>
              <a:rPr lang="en-US" sz="4000" dirty="0">
                <a:latin typeface="Helvetica" panose="020B0604020202020204" pitchFamily="34" charset="0"/>
                <a:cs typeface="Helvetica" panose="020B0604020202020204" pitchFamily="34" charset="0"/>
              </a:rPr>
              <a:t>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8745198" y="4572000"/>
            <a:ext cx="1691640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TEST SUBJECTS</a:t>
            </a:r>
            <a:endParaRPr lang="en-US" sz="4000" dirty="0">
              <a:effectLst/>
              <a:latin typeface="Helvetica" panose="020B0604020202020204" pitchFamily="34" charset="0"/>
              <a:cs typeface="Helvetica" panose="020B0604020202020204" pitchFamily="34" charset="0"/>
            </a:endParaRPr>
          </a:p>
        </p:txBody>
      </p:sp>
      <p:sp>
        <p:nvSpPr>
          <p:cNvPr id="173" name="Rectangle 172"/>
          <p:cNvSpPr/>
          <p:nvPr/>
        </p:nvSpPr>
        <p:spPr>
          <a:xfrm>
            <a:off x="18745198" y="5486400"/>
            <a:ext cx="1691640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17" name="Group 16"/>
          <p:cNvGrpSpPr/>
          <p:nvPr/>
        </p:nvGrpSpPr>
        <p:grpSpPr>
          <a:xfrm>
            <a:off x="32510680" y="5952265"/>
            <a:ext cx="3150920" cy="4868507"/>
            <a:chOff x="9331759" y="29058625"/>
            <a:chExt cx="4114800" cy="6305790"/>
          </a:xfrm>
        </p:grpSpPr>
        <p:grpSp>
          <p:nvGrpSpPr>
            <p:cNvPr id="69" name="Group 68"/>
            <p:cNvGrpSpPr/>
            <p:nvPr/>
          </p:nvGrpSpPr>
          <p:grpSpPr>
            <a:xfrm>
              <a:off x="9331759" y="29058625"/>
              <a:ext cx="4114800" cy="4679809"/>
              <a:chOff x="19202400" y="5649985"/>
              <a:chExt cx="4114800" cy="4679809"/>
            </a:xfrm>
          </p:grpSpPr>
          <p:pic>
            <p:nvPicPr>
              <p:cNvPr id="76" name="Picture 5" descr="C:\Users\Qi Gong\Desktop\Sam\WSI_viewer_evaluation-master\r_asa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649985"/>
                <a:ext cx="4114800" cy="637822"/>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Helvetica" panose="020B0604020202020204" pitchFamily="34" charset="0"/>
                    <a:cs typeface="Helvetica" panose="020B0604020202020204" pitchFamily="34" charset="0"/>
                  </a:rPr>
                  <a:t>ASAP</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31759" y="34020914"/>
              <a:ext cx="1343501" cy="1343501"/>
            </a:xfrm>
            <a:prstGeom prst="rect">
              <a:avLst/>
            </a:prstGeom>
          </p:spPr>
        </p:pic>
      </p:grpSp>
      <p:grpSp>
        <p:nvGrpSpPr>
          <p:cNvPr id="16" name="Group 15"/>
          <p:cNvGrpSpPr/>
          <p:nvPr/>
        </p:nvGrpSpPr>
        <p:grpSpPr>
          <a:xfrm>
            <a:off x="18745200" y="5885369"/>
            <a:ext cx="3150920" cy="5444667"/>
            <a:chOff x="3429003" y="29001644"/>
            <a:chExt cx="4114800" cy="7131336"/>
          </a:xfrm>
        </p:grpSpPr>
        <p:grpSp>
          <p:nvGrpSpPr>
            <p:cNvPr id="68" name="Group 67"/>
            <p:cNvGrpSpPr/>
            <p:nvPr/>
          </p:nvGrpSpPr>
          <p:grpSpPr>
            <a:xfrm>
              <a:off x="3429003" y="29001644"/>
              <a:ext cx="4114800" cy="4736793"/>
              <a:chOff x="13716000" y="5593004"/>
              <a:chExt cx="4114800" cy="4736793"/>
            </a:xfrm>
          </p:grpSpPr>
          <p:pic>
            <p:nvPicPr>
              <p:cNvPr id="78" name="Picture 4" descr="C:\Users\Qi Gong\Desktop\Sam\WSI_viewer_evaluation-master\r_ndpview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0" y="6214997"/>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16000" y="5593004"/>
                <a:ext cx="4114800" cy="64499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Helvetica" panose="020B0604020202020204" pitchFamily="34" charset="0"/>
                    <a:cs typeface="Helvetica" panose="020B0604020202020204" pitchFamily="34" charset="0"/>
                  </a:rPr>
                  <a:t>NDP.view2</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27618" y="35197183"/>
              <a:ext cx="1917571" cy="93579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p:cNvGrpSpPr/>
          <p:nvPr/>
        </p:nvGrpSpPr>
        <p:grpSpPr>
          <a:xfrm>
            <a:off x="27664252" y="5888694"/>
            <a:ext cx="3408854" cy="4424091"/>
            <a:chOff x="14896693" y="29058625"/>
            <a:chExt cx="4464654" cy="5730173"/>
          </a:xfrm>
        </p:grpSpPr>
        <p:grpSp>
          <p:nvGrpSpPr>
            <p:cNvPr id="70" name="Group 69"/>
            <p:cNvGrpSpPr/>
            <p:nvPr/>
          </p:nvGrpSpPr>
          <p:grpSpPr>
            <a:xfrm>
              <a:off x="15234515" y="29058625"/>
              <a:ext cx="4126832" cy="4679809"/>
              <a:chOff x="24676768" y="5649985"/>
              <a:chExt cx="4126832" cy="4679809"/>
            </a:xfrm>
          </p:grpSpPr>
          <p:pic>
            <p:nvPicPr>
              <p:cNvPr id="74" name="Picture 3" descr="C:\Users\Qi Gong\Desktop\Sam\WSI_viewer_evaluation-master\r_qupath.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649985"/>
                <a:ext cx="4114800" cy="637822"/>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Helvetica" panose="020B0604020202020204" pitchFamily="34" charset="0"/>
                    <a:cs typeface="Helvetica" panose="020B0604020202020204" pitchFamily="34" charset="0"/>
                  </a:rPr>
                  <a:t>QuPath</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896693" y="33761250"/>
              <a:ext cx="1027547" cy="1027548"/>
            </a:xfrm>
            <a:prstGeom prst="rect">
              <a:avLst/>
            </a:prstGeom>
          </p:spPr>
        </p:pic>
      </p:grpSp>
      <p:grpSp>
        <p:nvGrpSpPr>
          <p:cNvPr id="22" name="Group 21"/>
          <p:cNvGrpSpPr/>
          <p:nvPr/>
        </p:nvGrpSpPr>
        <p:grpSpPr>
          <a:xfrm>
            <a:off x="23333693" y="5885366"/>
            <a:ext cx="3150920" cy="4751344"/>
            <a:chOff x="21149302" y="29001645"/>
            <a:chExt cx="4114800" cy="6223234"/>
          </a:xfrm>
        </p:grpSpPr>
        <p:grpSp>
          <p:nvGrpSpPr>
            <p:cNvPr id="71" name="Group 70"/>
            <p:cNvGrpSpPr/>
            <p:nvPr/>
          </p:nvGrpSpPr>
          <p:grpSpPr>
            <a:xfrm>
              <a:off x="21149302" y="29001645"/>
              <a:ext cx="4114800" cy="4736789"/>
              <a:chOff x="30175200" y="5768864"/>
              <a:chExt cx="4114800" cy="4736789"/>
            </a:xfrm>
          </p:grpSpPr>
          <p:pic>
            <p:nvPicPr>
              <p:cNvPr id="72" name="Picture 6" descr="C:\Users\Qi Gong\Desktop\Sam\WSI_viewer_evaluation-master\r_sedeen.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75200" y="5768864"/>
                <a:ext cx="4114800" cy="64499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Helvetica" panose="020B0604020202020204" pitchFamily="34" charset="0"/>
                    <a:cs typeface="Helvetica" panose="020B0604020202020204" pitchFamily="34" charset="0"/>
                  </a:rPr>
                  <a:t>Sedeen</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1" cstate="print">
              <a:extLst>
                <a:ext uri="{28A0092B-C50C-407E-A947-70E740481C1C}">
                  <a14:useLocalDpi xmlns:a14="http://schemas.microsoft.com/office/drawing/2010/main" val="0"/>
                </a:ext>
              </a:extLst>
            </a:blip>
            <a:srcRect t="32022" b="38625"/>
            <a:stretch/>
          </p:blipFill>
          <p:spPr>
            <a:xfrm>
              <a:off x="22315721" y="34697299"/>
              <a:ext cx="1797340" cy="527580"/>
            </a:xfrm>
            <a:prstGeom prst="rect">
              <a:avLst/>
            </a:prstGeom>
          </p:spPr>
        </p:pic>
      </p:grpSp>
      <p:sp>
        <p:nvSpPr>
          <p:cNvPr id="86" name="TextBox 21"/>
          <p:cNvSpPr txBox="1"/>
          <p:nvPr/>
        </p:nvSpPr>
        <p:spPr>
          <a:xfrm>
            <a:off x="36118800" y="4572000"/>
            <a:ext cx="13258800"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Helvetica" panose="020B0604020202020204" pitchFamily="34" charset="0"/>
                <a:cs typeface="Helvetica" panose="020B0604020202020204" pitchFamily="34" charset="0"/>
              </a:rPr>
              <a:t>∆</a:t>
            </a:r>
            <a:r>
              <a:rPr lang="en-US" sz="3200" b="1" dirty="0" smtClean="0">
                <a:latin typeface="Helvetica" panose="020B0604020202020204" pitchFamily="34" charset="0"/>
                <a:cs typeface="Helvetica" panose="020B0604020202020204" pitchFamily="34" charset="0"/>
              </a:rPr>
              <a:t>E </a:t>
            </a:r>
            <a:r>
              <a:rPr lang="en-US" sz="3200" b="1" dirty="0">
                <a:latin typeface="Helvetica" panose="020B0604020202020204" pitchFamily="34" charset="0"/>
                <a:cs typeface="Helvetica" panose="020B0604020202020204" pitchFamily="34" charset="0"/>
              </a:rPr>
              <a:t>Between Pairs of Pixels In Registered Screenshots</a:t>
            </a:r>
          </a:p>
        </p:txBody>
      </p:sp>
      <p:sp>
        <p:nvSpPr>
          <p:cNvPr id="85" name="TextBox 21"/>
          <p:cNvSpPr txBox="1"/>
          <p:nvPr/>
        </p:nvSpPr>
        <p:spPr>
          <a:xfrm>
            <a:off x="18808260" y="11978640"/>
            <a:ext cx="16900084"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Helvetica" panose="020B0604020202020204" pitchFamily="34" charset="0"/>
                <a:cs typeface="Helvetica" panose="020B0604020202020204" pitchFamily="34" charset="0"/>
              </a:rPr>
              <a:t>∆</a:t>
            </a:r>
            <a:r>
              <a:rPr lang="en-US" sz="3200" b="1" dirty="0" smtClean="0">
                <a:latin typeface="Helvetica" panose="020B0604020202020204" pitchFamily="34" charset="0"/>
                <a:cs typeface="Helvetica" panose="020B0604020202020204" pitchFamily="34" charset="0"/>
              </a:rPr>
              <a:t>E Between Pairs of Pixels In </a:t>
            </a:r>
            <a:r>
              <a:rPr lang="en-US" sz="3200" b="1" dirty="0">
                <a:latin typeface="Helvetica" panose="020B0604020202020204" pitchFamily="34" charset="0"/>
                <a:cs typeface="Helvetica" panose="020B0604020202020204" pitchFamily="34" charset="0"/>
              </a:rPr>
              <a:t>R</a:t>
            </a:r>
            <a:r>
              <a:rPr lang="en-US" sz="3200" b="1" dirty="0" smtClean="0">
                <a:latin typeface="Helvetica" panose="020B0604020202020204" pitchFamily="34" charset="0"/>
                <a:cs typeface="Helvetica" panose="020B0604020202020204" pitchFamily="34" charset="0"/>
              </a:rPr>
              <a:t>egistered </a:t>
            </a:r>
            <a:r>
              <a:rPr lang="en-US" sz="3200" b="1" dirty="0">
                <a:latin typeface="Helvetica" panose="020B0604020202020204" pitchFamily="34" charset="0"/>
                <a:cs typeface="Helvetica" panose="020B0604020202020204" pitchFamily="34" charset="0"/>
              </a:rPr>
              <a:t>S</a:t>
            </a:r>
            <a:r>
              <a:rPr lang="en-US" sz="3200" b="1" dirty="0" smtClean="0">
                <a:latin typeface="Helvetica" panose="020B0604020202020204" pitchFamily="34" charset="0"/>
                <a:cs typeface="Helvetica" panose="020B0604020202020204" pitchFamily="34" charset="0"/>
              </a:rPr>
              <a:t>creenshots</a:t>
            </a:r>
            <a:endParaRPr lang="en-US" sz="3200" b="1" dirty="0">
              <a:latin typeface="Helvetica" panose="020B0604020202020204" pitchFamily="34" charset="0"/>
              <a:cs typeface="Helvetica" panose="020B0604020202020204" pitchFamily="34" charset="0"/>
            </a:endParaRPr>
          </a:p>
        </p:txBody>
      </p:sp>
      <p:pic>
        <p:nvPicPr>
          <p:cNvPr id="41" name="Picture 40"/>
          <p:cNvPicPr>
            <a:picLocks noChangeAspect="1"/>
          </p:cNvPicPr>
          <p:nvPr/>
        </p:nvPicPr>
        <p:blipFill rotWithShape="1">
          <a:blip r:embed="rId12" cstate="print">
            <a:extLst>
              <a:ext uri="{28A0092B-C50C-407E-A947-70E740481C1C}">
                <a14:useLocalDpi xmlns:a14="http://schemas.microsoft.com/office/drawing/2010/main" val="0"/>
              </a:ext>
            </a:extLst>
          </a:blip>
          <a:srcRect l="10777" t="2941" r="10691" b="9989"/>
          <a:stretch/>
        </p:blipFill>
        <p:spPr>
          <a:xfrm>
            <a:off x="18745200" y="12918107"/>
            <a:ext cx="16197659" cy="11852233"/>
          </a:xfrm>
          <a:prstGeom prst="rect">
            <a:avLst/>
          </a:prstGeom>
        </p:spPr>
      </p:pic>
      <p:sp>
        <p:nvSpPr>
          <p:cNvPr id="96"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18835669" y="9482883"/>
            <a:ext cx="3087861" cy="1300062"/>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spcAft>
                <a:spcPts val="1200"/>
              </a:spcAft>
            </a:pPr>
            <a:r>
              <a:rPr lang="en-US" sz="3600" dirty="0" smtClean="0">
                <a:latin typeface="Helvetica" panose="020B0604020202020204" pitchFamily="34" charset="0"/>
                <a:cs typeface="Helvetica" panose="020B0604020202020204" pitchFamily="34" charset="0"/>
              </a:rPr>
              <a:t>Hamamatsu </a:t>
            </a:r>
            <a:r>
              <a:rPr lang="en-US" sz="2800" dirty="0" smtClean="0">
                <a:latin typeface="Helvetica" panose="020B0604020202020204" pitchFamily="34" charset="0"/>
                <a:cs typeface="Helvetica" panose="020B0604020202020204" pitchFamily="34" charset="0"/>
              </a:rPr>
              <a:t>(reference)</a:t>
            </a:r>
            <a:endParaRPr lang="en-US" sz="2800" dirty="0">
              <a:latin typeface="Helvetica" panose="020B0604020202020204" pitchFamily="34" charset="0"/>
              <a:cs typeface="Helvetica" panose="020B0604020202020204" pitchFamily="34" charset="0"/>
            </a:endParaRPr>
          </a:p>
        </p:txBody>
      </p:sp>
      <p:sp>
        <p:nvSpPr>
          <p:cNvPr id="97"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23317200" y="9503910"/>
            <a:ext cx="3167413" cy="869175"/>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spcAft>
                <a:spcPts val="1200"/>
              </a:spcAft>
            </a:pPr>
            <a:r>
              <a:rPr lang="en-US" sz="3600" dirty="0" smtClean="0">
                <a:latin typeface="Helvetica" panose="020B0604020202020204" pitchFamily="34" charset="0"/>
                <a:cs typeface="Helvetica" panose="020B0604020202020204" pitchFamily="34" charset="0"/>
              </a:rPr>
              <a:t>Pathcore</a:t>
            </a:r>
            <a:endParaRPr lang="en-US" sz="3600" dirty="0">
              <a:latin typeface="Helvetica" panose="020B0604020202020204" pitchFamily="34" charset="0"/>
              <a:cs typeface="Helvetica" panose="020B0604020202020204" pitchFamily="34" charset="0"/>
            </a:endParaRPr>
          </a:p>
        </p:txBody>
      </p:sp>
      <p:sp>
        <p:nvSpPr>
          <p:cNvPr id="98"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27664252" y="9601200"/>
            <a:ext cx="3657600"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spcAft>
                <a:spcPts val="1200"/>
              </a:spcAft>
            </a:pPr>
            <a:r>
              <a:rPr lang="en-US" sz="3600" dirty="0" smtClean="0">
                <a:latin typeface="Helvetica" panose="020B0604020202020204" pitchFamily="34" charset="0"/>
                <a:cs typeface="Helvetica" panose="020B0604020202020204" pitchFamily="34" charset="0"/>
              </a:rPr>
              <a:t>Queen’s </a:t>
            </a:r>
            <a:r>
              <a:rPr lang="en-US" sz="3600" dirty="0" smtClean="0">
                <a:latin typeface="Helvetica" panose="020B0604020202020204" pitchFamily="34" charset="0"/>
                <a:cs typeface="Helvetica" panose="020B0604020202020204" pitchFamily="34" charset="0"/>
              </a:rPr>
              <a:t>University Belfast</a:t>
            </a:r>
            <a:endParaRPr lang="en-US" sz="3600" dirty="0">
              <a:latin typeface="Helvetica" panose="020B0604020202020204" pitchFamily="34" charset="0"/>
              <a:cs typeface="Helvetica" panose="020B0604020202020204" pitchFamily="34" charset="0"/>
            </a:endParaRPr>
          </a:p>
        </p:txBody>
      </p:sp>
      <p:sp>
        <p:nvSpPr>
          <p:cNvPr id="99"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33375599" y="9601200"/>
            <a:ext cx="2285999"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spcAft>
                <a:spcPts val="1200"/>
              </a:spcAft>
            </a:pPr>
            <a:r>
              <a:rPr lang="en-US" sz="3600" dirty="0" smtClean="0">
                <a:latin typeface="Helvetica" panose="020B0604020202020204" pitchFamily="34" charset="0"/>
                <a:cs typeface="Helvetica" panose="020B0604020202020204" pitchFamily="34" charset="0"/>
              </a:rPr>
              <a:t>Radboud </a:t>
            </a:r>
            <a:r>
              <a:rPr lang="en-US" sz="3600" dirty="0" smtClean="0">
                <a:latin typeface="Helvetica" panose="020B0604020202020204" pitchFamily="34" charset="0"/>
                <a:cs typeface="Helvetica" panose="020B0604020202020204" pitchFamily="34" charset="0"/>
              </a:rPr>
              <a:t>University</a:t>
            </a:r>
            <a:endParaRPr lang="en-US" sz="3600" dirty="0">
              <a:latin typeface="Helvetica" panose="020B0604020202020204" pitchFamily="34" charset="0"/>
              <a:cs typeface="Helvetica" panose="020B0604020202020204" pitchFamily="34" charset="0"/>
            </a:endParaRPr>
          </a:p>
        </p:txBody>
      </p:sp>
      <p:pic>
        <p:nvPicPr>
          <p:cNvPr id="2" name="Picture 1"/>
          <p:cNvPicPr>
            <a:picLocks noChangeAspect="1"/>
          </p:cNvPicPr>
          <p:nvPr/>
        </p:nvPicPr>
        <p:blipFill rotWithShape="1">
          <a:blip r:embed="rId13">
            <a:extLst>
              <a:ext uri="{28A0092B-C50C-407E-A947-70E740481C1C}">
                <a14:useLocalDpi xmlns:a14="http://schemas.microsoft.com/office/drawing/2010/main" val="0"/>
              </a:ext>
            </a:extLst>
          </a:blip>
          <a:srcRect l="80153" t="5876" r="7563" b="9887"/>
          <a:stretch/>
        </p:blipFill>
        <p:spPr>
          <a:xfrm>
            <a:off x="34942859" y="12926765"/>
            <a:ext cx="987499" cy="11850624"/>
          </a:xfrm>
          <a:prstGeom prst="rect">
            <a:avLst/>
          </a:prstGeom>
        </p:spPr>
      </p:pic>
      <p:pic>
        <p:nvPicPr>
          <p:cNvPr id="3" name="Picture 2"/>
          <p:cNvPicPr>
            <a:picLocks noChangeAspect="1"/>
          </p:cNvPicPr>
          <p:nvPr/>
        </p:nvPicPr>
        <p:blipFill rotWithShape="1">
          <a:blip r:embed="rId14">
            <a:extLst>
              <a:ext uri="{28A0092B-C50C-407E-A947-70E740481C1C}">
                <a14:useLocalDpi xmlns:a14="http://schemas.microsoft.com/office/drawing/2010/main" val="0"/>
              </a:ext>
            </a:extLst>
          </a:blip>
          <a:srcRect l="9729" t="6112" r="9254" b="4907"/>
          <a:stretch/>
        </p:blipFill>
        <p:spPr>
          <a:xfrm>
            <a:off x="18835669" y="24688800"/>
            <a:ext cx="16094087" cy="11047581"/>
          </a:xfrm>
          <a:prstGeom prst="rect">
            <a:avLst/>
          </a:prstGeom>
        </p:spPr>
      </p:pic>
      <p:sp>
        <p:nvSpPr>
          <p:cNvPr id="9" name="TextBox 8"/>
          <p:cNvSpPr txBox="1"/>
          <p:nvPr/>
        </p:nvSpPr>
        <p:spPr>
          <a:xfrm>
            <a:off x="25740558" y="35661600"/>
            <a:ext cx="2925679" cy="523220"/>
          </a:xfrm>
          <a:prstGeom prst="rect">
            <a:avLst/>
          </a:prstGeom>
          <a:noFill/>
        </p:spPr>
        <p:txBody>
          <a:bodyPr wrap="square" rtlCol="0">
            <a:spAutoFit/>
          </a:bodyPr>
          <a:lstStyle/>
          <a:p>
            <a:pPr algn="ctr"/>
            <a:r>
              <a:rPr lang="en-US" sz="2800" dirty="0" smtClean="0">
                <a:latin typeface="Helvetica" panose="020B0604020202020204" pitchFamily="34" charset="0"/>
                <a:cs typeface="Helvetica" panose="020B0604020202020204" pitchFamily="34" charset="0"/>
              </a:rPr>
              <a:t>Pair of Viewers</a:t>
            </a:r>
            <a:endParaRPr lang="en-US" sz="2800" dirty="0">
              <a:latin typeface="Helvetica" panose="020B0604020202020204" pitchFamily="34" charset="0"/>
              <a:cs typeface="Helvetica" panose="020B0604020202020204" pitchFamily="34" charset="0"/>
            </a:endParaRPr>
          </a:p>
        </p:txBody>
      </p:sp>
      <p:sp>
        <p:nvSpPr>
          <p:cNvPr id="84" name="TextBox 83"/>
          <p:cNvSpPr txBox="1"/>
          <p:nvPr/>
        </p:nvSpPr>
        <p:spPr>
          <a:xfrm rot="16200000">
            <a:off x="16468422" y="29950980"/>
            <a:ext cx="4162376" cy="523220"/>
          </a:xfrm>
          <a:prstGeom prst="rect">
            <a:avLst/>
          </a:prstGeom>
          <a:noFill/>
        </p:spPr>
        <p:txBody>
          <a:bodyPr wrap="square" rtlCol="0">
            <a:spAutoFit/>
          </a:bodyPr>
          <a:lstStyle/>
          <a:p>
            <a:pPr algn="ctr"/>
            <a:r>
              <a:rPr lang="en-US" sz="2800" dirty="0" smtClean="0">
                <a:latin typeface="Helvetica" panose="020B0604020202020204" pitchFamily="34" charset="0"/>
                <a:cs typeface="Helvetica" panose="020B0604020202020204" pitchFamily="34" charset="0"/>
              </a:rPr>
              <a:t>Color Difference (</a:t>
            </a:r>
            <a:r>
              <a:rPr lang="en-US" sz="2800" dirty="0">
                <a:latin typeface="Helvetica" panose="020B0604020202020204" pitchFamily="34" charset="0"/>
                <a:cs typeface="Helvetica" panose="020B0604020202020204" pitchFamily="34" charset="0"/>
              </a:rPr>
              <a:t>∆</a:t>
            </a:r>
            <a:r>
              <a:rPr lang="en-US" sz="2800" dirty="0" smtClean="0">
                <a:latin typeface="Helvetica" panose="020B0604020202020204" pitchFamily="34" charset="0"/>
                <a:cs typeface="Helvetica" panose="020B0604020202020204" pitchFamily="34" charset="0"/>
              </a:rPr>
              <a:t>E)</a:t>
            </a:r>
            <a:endParaRPr lang="en-US" sz="2800" dirty="0">
              <a:latin typeface="Helvetica" panose="020B0604020202020204" pitchFamily="34" charset="0"/>
              <a:cs typeface="Helvetica" panose="020B0604020202020204" pitchFamily="34" charset="0"/>
            </a:endParaRPr>
          </a:p>
        </p:txBody>
      </p:sp>
      <p:pic>
        <p:nvPicPr>
          <p:cNvPr id="13" name="Picture 12"/>
          <p:cNvPicPr>
            <a:picLocks noChangeAspect="1"/>
          </p:cNvPicPr>
          <p:nvPr/>
        </p:nvPicPr>
        <p:blipFill rotWithShape="1">
          <a:blip r:embed="rId15">
            <a:extLst>
              <a:ext uri="{28A0092B-C50C-407E-A947-70E740481C1C}">
                <a14:useLocalDpi xmlns:a14="http://schemas.microsoft.com/office/drawing/2010/main" val="0"/>
              </a:ext>
            </a:extLst>
          </a:blip>
          <a:srcRect l="6194" t="2064" r="13171" b="4879"/>
          <a:stretch/>
        </p:blipFill>
        <p:spPr>
          <a:xfrm>
            <a:off x="37810440" y="5314881"/>
            <a:ext cx="9418320" cy="14265648"/>
          </a:xfrm>
          <a:prstGeom prst="rect">
            <a:avLst/>
          </a:prstGeom>
        </p:spPr>
      </p:pic>
      <p:pic>
        <p:nvPicPr>
          <p:cNvPr id="14" name="Picture 13"/>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8229600" y="21945600"/>
            <a:ext cx="9601200" cy="11609024"/>
          </a:xfrm>
          <a:prstGeom prst="rect">
            <a:avLst/>
          </a:prstGeom>
        </p:spPr>
      </p:pic>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1396</TotalTime>
  <Words>362</Words>
  <Application>Microsoft Office PowerPoint</Application>
  <PresentationFormat>Custom</PresentationFormat>
  <Paragraphs>46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105</cp:revision>
  <dcterms:created xsi:type="dcterms:W3CDTF">2019-07-22T15:20:59Z</dcterms:created>
  <dcterms:modified xsi:type="dcterms:W3CDTF">2019-08-05T20:31:43Z</dcterms:modified>
</cp:coreProperties>
</file>

<file path=docProps/thumbnail.jpeg>
</file>